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59" r:id="rId7"/>
    <p:sldId id="362" r:id="rId8"/>
    <p:sldId id="363" r:id="rId9"/>
    <p:sldId id="361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39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20/11/2021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3056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6425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3859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62930" y="1212396"/>
            <a:ext cx="10946033" cy="51398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28/11/2021</a:t>
            </a:r>
          </a:p>
          <a:p>
            <a:pPr algn="ctr"/>
            <a:endParaRPr lang="it-IT" sz="36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of the Time Independent </a:t>
            </a:r>
          </a:p>
          <a:p>
            <a:pPr algn="ctr"/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Schrödinger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Equation for </a:t>
            </a: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harmonic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oscillator</a:t>
            </a:r>
            <a:endParaRPr lang="it-IT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FBA089FF-2432-44EE-936E-7AC85724D688}"/>
              </a:ext>
            </a:extLst>
          </p:cNvPr>
          <p:cNvSpPr/>
          <p:nvPr/>
        </p:nvSpPr>
        <p:spPr>
          <a:xfrm>
            <a:off x="802800" y="3711817"/>
            <a:ext cx="1645920" cy="1679183"/>
          </a:xfrm>
          <a:prstGeom prst="ellipse">
            <a:avLst/>
          </a:prstGeom>
          <a:solidFill>
            <a:srgbClr val="000000">
              <a:alpha val="0"/>
            </a:srgbClr>
          </a:solidFill>
          <a:ln w="36000">
            <a:solidFill>
              <a:srgbClr val="000000"/>
            </a:solidFill>
          </a:ln>
        </p:spPr>
        <p:txBody>
          <a:bodyPr wrap="square" tIns="180000" rIns="216000" rtlCol="0" anchor="ctr" anchorCtr="0">
            <a:noAutofit/>
          </a:bodyPr>
          <a:lstStyle/>
          <a:p>
            <a:pPr algn="r" eaLnBrk="1" hangingPunct="1">
              <a:defRPr sz="2800" b="0" dirty="0">
                <a:solidFill>
                  <a:schemeClr val="bg1"/>
                </a:solidFill>
              </a:defRPr>
            </a:pPr>
            <a:endParaRPr lang="it-IT" sz="2800" b="0" dirty="0">
              <a:solidFill>
                <a:srgbClr val="000000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2177541-7C94-4CC6-AD76-2312C72B3039}"/>
              </a:ext>
            </a:extLst>
          </p:cNvPr>
          <p:cNvSpPr/>
          <p:nvPr/>
        </p:nvSpPr>
        <p:spPr bwMode="auto">
          <a:xfrm>
            <a:off x="1466758" y="3604067"/>
            <a:ext cx="1645920" cy="18531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E3EF554-72A4-4844-9391-B615B4030596}"/>
              </a:ext>
            </a:extLst>
          </p:cNvPr>
          <p:cNvSpPr/>
          <p:nvPr/>
        </p:nvSpPr>
        <p:spPr bwMode="auto">
          <a:xfrm>
            <a:off x="643798" y="4494467"/>
            <a:ext cx="1645920" cy="9627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6871" y="997020"/>
            <a:ext cx="1957588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/>
              <p:nvPr/>
            </p:nvSpPr>
            <p:spPr bwMode="auto">
              <a:xfrm>
                <a:off x="596808" y="1791943"/>
                <a:ext cx="5186361" cy="88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 eaLnBrk="1" hangingPunct="1"/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791943"/>
                <a:ext cx="5186361" cy="888435"/>
              </a:xfrm>
              <a:prstGeom prst="rect">
                <a:avLst/>
              </a:prstGeom>
              <a:blipFill>
                <a:blip r:embed="rId3"/>
                <a:stretch>
                  <a:fillRect l="-17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/>
              <p:nvPr/>
            </p:nvSpPr>
            <p:spPr bwMode="auto">
              <a:xfrm>
                <a:off x="596808" y="2069725"/>
                <a:ext cx="192167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2069725"/>
                <a:ext cx="1921670" cy="914400"/>
              </a:xfrm>
              <a:prstGeom prst="rect">
                <a:avLst/>
              </a:prstGeom>
              <a:blipFill>
                <a:blip r:embed="rId4"/>
                <a:stretch>
                  <a:fillRect l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/>
              <p:nvPr/>
            </p:nvSpPr>
            <p:spPr bwMode="auto">
              <a:xfrm>
                <a:off x="596808" y="2484884"/>
                <a:ext cx="35544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2484884"/>
                <a:ext cx="3554423" cy="914400"/>
              </a:xfrm>
              <a:prstGeom prst="rect">
                <a:avLst/>
              </a:prstGeom>
              <a:blipFill>
                <a:blip r:embed="rId5"/>
                <a:stretch>
                  <a:fillRect l="-25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9C6D08E-F7DF-4CFD-A403-5D2BE6DFC082}"/>
              </a:ext>
            </a:extLst>
          </p:cNvPr>
          <p:cNvSpPr/>
          <p:nvPr/>
        </p:nvSpPr>
        <p:spPr bwMode="auto">
          <a:xfrm>
            <a:off x="215195" y="1730921"/>
            <a:ext cx="106230" cy="1570018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/>
              <p:nvPr/>
            </p:nvSpPr>
            <p:spPr bwMode="auto">
              <a:xfrm>
                <a:off x="5041260" y="1791943"/>
                <a:ext cx="4079948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60" y="1791943"/>
                <a:ext cx="4079948" cy="817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/>
              <p:nvPr/>
            </p:nvSpPr>
            <p:spPr bwMode="auto">
              <a:xfrm>
                <a:off x="5041259" y="2609361"/>
                <a:ext cx="3061744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59" y="2609361"/>
                <a:ext cx="3061744" cy="8174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C63A930D-D6A3-44FA-9918-FDECD24582DE}"/>
              </a:ext>
            </a:extLst>
          </p:cNvPr>
          <p:cNvSpPr/>
          <p:nvPr/>
        </p:nvSpPr>
        <p:spPr bwMode="auto">
          <a:xfrm>
            <a:off x="4853071" y="1872300"/>
            <a:ext cx="145023" cy="1408407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/>
              <p:nvPr/>
            </p:nvSpPr>
            <p:spPr bwMode="auto">
              <a:xfrm>
                <a:off x="1941334" y="3626306"/>
                <a:ext cx="5261332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1334" y="3626306"/>
                <a:ext cx="5261332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/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29712F5-F824-4A12-B3C4-9EE5376AD7B4}"/>
              </a:ext>
            </a:extLst>
          </p:cNvPr>
          <p:cNvSpPr/>
          <p:nvPr/>
        </p:nvSpPr>
        <p:spPr bwMode="auto">
          <a:xfrm>
            <a:off x="4433226" y="2491585"/>
            <a:ext cx="265030" cy="17324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31EB8174-9A48-4A7F-9551-389AD394B098}"/>
              </a:ext>
            </a:extLst>
          </p:cNvPr>
          <p:cNvSpPr/>
          <p:nvPr/>
        </p:nvSpPr>
        <p:spPr bwMode="auto">
          <a:xfrm rot="6852022">
            <a:off x="4607185" y="3416811"/>
            <a:ext cx="265030" cy="17324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riangolo isoscele 26">
            <a:extLst>
              <a:ext uri="{FF2B5EF4-FFF2-40B4-BE49-F238E27FC236}">
                <a16:creationId xmlns:a16="http://schemas.microsoft.com/office/drawing/2014/main" id="{A78F68F2-BA4B-4ED0-BEE2-4459E47362DB}"/>
              </a:ext>
            </a:extLst>
          </p:cNvPr>
          <p:cNvSpPr/>
          <p:nvPr/>
        </p:nvSpPr>
        <p:spPr bwMode="auto">
          <a:xfrm rot="5400000">
            <a:off x="1441674" y="3675722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riangolo isoscele 32">
            <a:extLst>
              <a:ext uri="{FF2B5EF4-FFF2-40B4-BE49-F238E27FC236}">
                <a16:creationId xmlns:a16="http://schemas.microsoft.com/office/drawing/2014/main" id="{9454E8D0-FD36-4351-AB2A-E28E06DD6C02}"/>
              </a:ext>
            </a:extLst>
          </p:cNvPr>
          <p:cNvSpPr/>
          <p:nvPr/>
        </p:nvSpPr>
        <p:spPr bwMode="auto">
          <a:xfrm rot="10800000">
            <a:off x="704375" y="4493830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D6FCA9B-6A47-4910-B9D5-9402F16E2973}"/>
                  </a:ext>
                </a:extLst>
              </p:cNvPr>
              <p:cNvSpPr txBox="1"/>
              <p:nvPr/>
            </p:nvSpPr>
            <p:spPr bwMode="auto">
              <a:xfrm>
                <a:off x="867932" y="3805767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D6FCA9B-6A47-4910-B9D5-9402F16E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7932" y="3805767"/>
                <a:ext cx="914400" cy="914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ccia bidirezionale orizzontale 29">
            <a:extLst>
              <a:ext uri="{FF2B5EF4-FFF2-40B4-BE49-F238E27FC236}">
                <a16:creationId xmlns:a16="http://schemas.microsoft.com/office/drawing/2014/main" id="{BC4136B4-6ED3-4A31-9FB1-C9099ADF8B58}"/>
              </a:ext>
            </a:extLst>
          </p:cNvPr>
          <p:cNvSpPr/>
          <p:nvPr/>
        </p:nvSpPr>
        <p:spPr bwMode="auto">
          <a:xfrm>
            <a:off x="6810571" y="5519370"/>
            <a:ext cx="392095" cy="161033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D7B3BAA-30A6-47AC-9537-10785AF6F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0666" y="4929709"/>
            <a:ext cx="5958506" cy="14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5206" y="997217"/>
            <a:ext cx="4612160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1369FE-2856-4909-8660-7C14DFDDF56A}"/>
              </a:ext>
            </a:extLst>
          </p:cNvPr>
          <p:cNvSpPr txBox="1"/>
          <p:nvPr/>
        </p:nvSpPr>
        <p:spPr bwMode="auto">
          <a:xfrm>
            <a:off x="128946" y="1441523"/>
            <a:ext cx="4388008" cy="186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it-IT" sz="2800" b="0" dirty="0" err="1">
                <a:latin typeface="Bahnschrift Light" panose="020B0502040204020203" pitchFamily="34" charset="0"/>
                <a:cs typeface="Arabic Typesetting" panose="020B0604020202020204" pitchFamily="66" charset="-78"/>
              </a:rPr>
              <a:t>qho_H_init</a:t>
            </a:r>
            <a:r>
              <a:rPr lang="it-IT" sz="2800" b="0" dirty="0">
                <a:latin typeface="Bahnschrift Light" panose="020B0502040204020203" pitchFamily="34" charset="0"/>
                <a:cs typeface="Arabic Typesetting" panose="020B0604020202020204" pitchFamily="66" charset="-78"/>
              </a:rPr>
              <a:t>() </a:t>
            </a:r>
            <a:r>
              <a:rPr lang="it-IT" sz="2800" b="0" dirty="0"/>
              <a:t>in </a:t>
            </a:r>
            <a:r>
              <a:rPr lang="it-IT" sz="2800" b="0" dirty="0" err="1">
                <a:latin typeface="Bahnschrift Light" panose="020B0502040204020203" pitchFamily="34" charset="0"/>
              </a:rPr>
              <a:t>module</a:t>
            </a:r>
            <a:r>
              <a:rPr lang="it-IT" sz="2800" b="0" dirty="0">
                <a:latin typeface="Bahnschrift Light" panose="020B0502040204020203" pitchFamily="34" charset="0"/>
              </a:rPr>
              <a:t> </a:t>
            </a:r>
            <a:r>
              <a:rPr lang="it-IT" sz="2800" b="0" dirty="0" err="1">
                <a:latin typeface="Bahnschrift Light" panose="020B0502040204020203" pitchFamily="34" charset="0"/>
              </a:rPr>
              <a:t>qho</a:t>
            </a:r>
            <a:r>
              <a:rPr lang="it-IT" sz="2800" b="0" dirty="0">
                <a:latin typeface="Bahnschrift Light" panose="020B0502040204020203" pitchFamily="34" charset="0"/>
              </a:rPr>
              <a:t>: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Initialize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complex</a:t>
            </a:r>
            <a:r>
              <a:rPr lang="it-IT" sz="2000" b="0" dirty="0">
                <a:latin typeface="+mj-lt"/>
              </a:rPr>
              <a:t> </a:t>
            </a:r>
            <a:r>
              <a:rPr lang="it-IT" sz="2000" b="0" dirty="0" err="1">
                <a:latin typeface="+mj-lt"/>
              </a:rPr>
              <a:t>matrix</a:t>
            </a:r>
            <a:r>
              <a:rPr lang="it-IT" sz="2000" b="0" dirty="0">
                <a:latin typeface="+mj-lt"/>
              </a:rPr>
              <a:t> to 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represent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hamiltonian</a:t>
            </a:r>
            <a:r>
              <a:rPr lang="it-IT" sz="2000" b="0" dirty="0">
                <a:latin typeface="+mj-lt"/>
              </a:rPr>
              <a:t> of the </a:t>
            </a:r>
          </a:p>
          <a:p>
            <a:pPr eaLnBrk="1" hangingPunct="1"/>
            <a:r>
              <a:rPr lang="it-IT" sz="2000" b="0" dirty="0">
                <a:latin typeface="+mj-lt"/>
              </a:rPr>
              <a:t>system </a:t>
            </a:r>
            <a:r>
              <a:rPr lang="it-IT" sz="2000" b="0" dirty="0" err="1">
                <a:latin typeface="+mj-lt"/>
              </a:rPr>
              <a:t>given</a:t>
            </a:r>
            <a:r>
              <a:rPr lang="it-IT" sz="2000" b="0" dirty="0">
                <a:latin typeface="+mj-lt"/>
              </a:rPr>
              <a:t> L and N</a:t>
            </a:r>
            <a:endParaRPr lang="en-US" sz="2000" b="0" dirty="0"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0195C2-BDD4-4D17-82CB-4AA3807DE07F}"/>
              </a:ext>
            </a:extLst>
          </p:cNvPr>
          <p:cNvCxnSpPr>
            <a:cxnSpLocks/>
          </p:cNvCxnSpPr>
          <p:nvPr/>
        </p:nvCxnSpPr>
        <p:spPr bwMode="auto">
          <a:xfrm>
            <a:off x="4627048" y="1674325"/>
            <a:ext cx="0" cy="50599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CB1E96-5030-4464-BFD4-147AF08F3140}"/>
              </a:ext>
            </a:extLst>
          </p:cNvPr>
          <p:cNvSpPr txBox="1"/>
          <p:nvPr/>
        </p:nvSpPr>
        <p:spPr bwMode="auto">
          <a:xfrm>
            <a:off x="4737143" y="1674325"/>
            <a:ext cx="4146503" cy="12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800" b="0" dirty="0">
                <a:latin typeface="Abadi Extra Light" panose="020B0204020104020204" pitchFamily="34" charset="0"/>
              </a:rPr>
              <a:t>ZGEEV() </a:t>
            </a:r>
            <a:r>
              <a:rPr lang="en-US" sz="2800" b="0" dirty="0">
                <a:latin typeface="+mn-lt"/>
              </a:rPr>
              <a:t>function in</a:t>
            </a:r>
          </a:p>
          <a:p>
            <a:pPr eaLnBrk="1" hangingPunct="1"/>
            <a:r>
              <a:rPr lang="en-US" sz="2800" b="0" dirty="0">
                <a:latin typeface="Bahnschrift Light" panose="020B0502040204020203" pitchFamily="34" charset="0"/>
              </a:rPr>
              <a:t>LLAPACK </a:t>
            </a:r>
            <a:r>
              <a:rPr lang="en-US" sz="2800" b="0" dirty="0">
                <a:latin typeface="+mn-lt"/>
              </a:rPr>
              <a:t>library:</a:t>
            </a:r>
          </a:p>
          <a:p>
            <a:pPr eaLnBrk="1" hangingPunct="1"/>
            <a:r>
              <a:rPr lang="en-US" sz="2000" b="0" dirty="0">
                <a:latin typeface="+mn-lt"/>
              </a:rPr>
              <a:t>For eigenvalues and eigenvectors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F0D06E-2B83-494D-9685-C93F3314D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56" y="3429000"/>
            <a:ext cx="4139490" cy="203411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07EDAC-373E-459C-9A70-FF2EA309E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0" y="3429000"/>
            <a:ext cx="4464868" cy="31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4704" y="991675"/>
            <a:ext cx="2073003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873E7F-DC87-4CC0-8F42-6F9E0F530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4058818"/>
            <a:ext cx="4198773" cy="2799182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E4C7D269-AFB1-45B5-91A8-27E40EEED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896" y="1613600"/>
            <a:ext cx="4198773" cy="2799182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67FE2D4-5DC8-47E8-8E00-85CA3BAB9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895" y="4058817"/>
            <a:ext cx="4198774" cy="2799183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E0507AF-8AFB-4900-8A8E-18C7DE16DD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2000" y="1613598"/>
            <a:ext cx="4198776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4704" y="991675"/>
            <a:ext cx="2073003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0A4CA217-6CEC-4C4E-AEA2-41D60903D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6274" y="4159883"/>
            <a:ext cx="4047176" cy="2698117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3C8E57F-18DE-4039-8318-D8606C653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25" y="1564641"/>
            <a:ext cx="4048125" cy="2698750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A0000C1-5D6B-4C5E-8B86-58C3C807B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23" y="4159249"/>
            <a:ext cx="4048127" cy="2698751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CF599F3-8AD1-478E-9DE3-3B486D98D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06274" y="1564641"/>
            <a:ext cx="4047176" cy="26981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27414AF-0BE0-4FDA-828C-6ACC3CC47601}"/>
                  </a:ext>
                </a:extLst>
              </p:cNvPr>
              <p:cNvSpPr txBox="1"/>
              <p:nvPr/>
            </p:nvSpPr>
            <p:spPr bwMode="auto">
              <a:xfrm>
                <a:off x="5023944" y="873029"/>
                <a:ext cx="313208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bSup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27414AF-0BE0-4FDA-828C-6ACC3CC47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3944" y="873029"/>
                <a:ext cx="3132083" cy="914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4937E8-8FB2-4AC4-BDDE-52D59A01D739}"/>
                  </a:ext>
                </a:extLst>
              </p:cNvPr>
              <p:cNvSpPr txBox="1"/>
              <p:nvPr/>
            </p:nvSpPr>
            <p:spPr bwMode="auto">
              <a:xfrm>
                <a:off x="3096466" y="3805558"/>
                <a:ext cx="9997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4937E8-8FB2-4AC4-BDDE-52D59A01D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6466" y="3805558"/>
                <a:ext cx="999723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B506EEF-2E83-4D53-92E5-FA4E7503E917}"/>
                  </a:ext>
                </a:extLst>
              </p:cNvPr>
              <p:cNvSpPr txBox="1"/>
              <p:nvPr/>
            </p:nvSpPr>
            <p:spPr bwMode="auto">
              <a:xfrm>
                <a:off x="3091210" y="1204239"/>
                <a:ext cx="9997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B506EEF-2E83-4D53-92E5-FA4E7503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1210" y="1204239"/>
                <a:ext cx="999723" cy="9144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5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7075" y="991675"/>
            <a:ext cx="3643946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8DB8A7-674E-4BD2-B8F7-8CBC69ECF519}"/>
              </a:ext>
            </a:extLst>
          </p:cNvPr>
          <p:cNvSpPr txBox="1"/>
          <p:nvPr/>
        </p:nvSpPr>
        <p:spPr bwMode="auto">
          <a:xfrm>
            <a:off x="81074" y="1756970"/>
            <a:ext cx="8734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800" dirty="0"/>
              <a:t>Correctness: </a:t>
            </a:r>
            <a:r>
              <a:rPr lang="en-US" sz="2000" b="0" dirty="0"/>
              <a:t>Hugely depends on the choice of the parameters. It can </a:t>
            </a:r>
          </a:p>
          <a:p>
            <a:pPr eaLnBrk="1" hangingPunct="1"/>
            <a:r>
              <a:rPr lang="en-US" sz="2000" b="0" dirty="0"/>
              <a:t>                                 be still improved by using a better formula for the derivative</a:t>
            </a:r>
            <a:endParaRPr lang="en-US" sz="2800" b="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Stability: </a:t>
            </a:r>
            <a:r>
              <a:rPr lang="en-US" sz="2000" b="0" dirty="0"/>
              <a:t>Various checks have been implemented to make the program </a:t>
            </a:r>
          </a:p>
          <a:p>
            <a:pPr eaLnBrk="1" hangingPunct="1"/>
            <a:r>
              <a:rPr lang="en-US" sz="2000" b="0" dirty="0"/>
              <a:t>                       as stable as possible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Accurate discretization: </a:t>
            </a:r>
            <a:r>
              <a:rPr lang="en-US" sz="2000" b="0" dirty="0"/>
              <a:t>For the right parameters (for example</a:t>
            </a:r>
          </a:p>
          <a:p>
            <a:pPr eaLnBrk="1" hangingPunct="1"/>
            <a:r>
              <a:rPr lang="en-US" sz="2000" b="0" dirty="0"/>
              <a:t>                                                           L=50 and N=1000) the programs gives</a:t>
            </a:r>
          </a:p>
          <a:p>
            <a:pPr eaLnBrk="1" hangingPunct="1"/>
            <a:r>
              <a:rPr lang="en-US" sz="2000" b="0" dirty="0"/>
              <a:t>                                                           accurate results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Flexibility: </a:t>
            </a:r>
            <a:r>
              <a:rPr lang="en-US" sz="2000" b="0" dirty="0"/>
              <a:t>Based on ZGEEV and not DSTEMR for generalizing to </a:t>
            </a:r>
          </a:p>
          <a:p>
            <a:pPr eaLnBrk="1" hangingPunct="1"/>
            <a:r>
              <a:rPr lang="en-US" sz="2000" b="0" dirty="0"/>
              <a:t>                           other problems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800" dirty="0"/>
              <a:t>Efficiency: </a:t>
            </a:r>
            <a:r>
              <a:rPr lang="en-US" sz="2000" b="0" dirty="0"/>
              <a:t>Can be improved by considering DSTEMR and real-only </a:t>
            </a:r>
          </a:p>
          <a:p>
            <a:pPr eaLnBrk="1" hangingPunct="1"/>
            <a:r>
              <a:rPr lang="en-US" sz="2000" b="0" dirty="0"/>
              <a:t>                           matrices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3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5D3D51-03CC-4736-A35A-7D072B275084}">
  <ds:schemaRefs>
    <ds:schemaRef ds:uri="http://schemas.microsoft.com/office/infopath/2007/PartnerControls"/>
    <ds:schemaRef ds:uri="http://www.w3.org/XML/1998/namespace"/>
    <ds:schemaRef ds:uri="8d210665-cc30-40de-a1c4-5d90bbb582d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273</Words>
  <Application>Microsoft Office PowerPoint</Application>
  <PresentationFormat>Presentazione su schermo (4:3)</PresentationFormat>
  <Paragraphs>60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Abadi Extra Light</vt:lpstr>
      <vt:lpstr>Arial</vt:lpstr>
      <vt:lpstr>Bahnschrift Light</vt:lpstr>
      <vt:lpstr>Cambria Math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24</cp:revision>
  <cp:lastPrinted>2019-05-27T11:07:33Z</cp:lastPrinted>
  <dcterms:created xsi:type="dcterms:W3CDTF">2007-03-01T10:31:45Z</dcterms:created>
  <dcterms:modified xsi:type="dcterms:W3CDTF">2021-11-20T14:13:08Z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